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9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6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6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4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8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lluminated server room panel">
            <a:extLst>
              <a:ext uri="{FF2B5EF4-FFF2-40B4-BE49-F238E27FC236}">
                <a16:creationId xmlns:a16="http://schemas.microsoft.com/office/drawing/2014/main" id="{455AAAB3-8FDD-CCDB-DC92-E146F18A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6822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02E19-0FF4-B11F-4B91-50E6349A5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298" y="1320629"/>
            <a:ext cx="6717897" cy="1794531"/>
          </a:xfrm>
        </p:spPr>
        <p:txBody>
          <a:bodyPr anchor="b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Secure EWaste Management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523D7-F8BD-D38F-96F4-E16EAA722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857" y="5159228"/>
            <a:ext cx="6581930" cy="7466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5220 Edison Ave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Chino, CA 91710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C80BC-C547-4FD8-9B68-6A9207F0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1557" y="3481804"/>
            <a:ext cx="0" cy="1310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8ADAB2BF-3B72-313F-BB54-185BE73BF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95" y="274523"/>
            <a:ext cx="2092203" cy="20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FA253-D6B4-7F4B-E3CB-A5829DDA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SEM?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6CBAE-0D1A-6854-A6D9-F57F76C92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75000"/>
              <a:alpha val="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SEM was developed for meeting customer requirements and reducing SEM’s impacts on the environment.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FC4DE0-AC6D-628E-C501-6D6D63F100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SEM was providing complete lifecycle solutions, data destruction, testing and dismantling for recycling in a safe and secure manner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A5C002DB-7EEE-096A-D65E-59F67892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57" y="4553308"/>
            <a:ext cx="1346799" cy="1346799"/>
          </a:xfrm>
          <a:prstGeom prst="rect">
            <a:avLst/>
          </a:prstGeom>
        </p:spPr>
      </p:pic>
      <p:pic>
        <p:nvPicPr>
          <p:cNvPr id="9" name="Picture 8" descr="A green and white logo with a black background&#10;&#10;Description automatically generated">
            <a:extLst>
              <a:ext uri="{FF2B5EF4-FFF2-40B4-BE49-F238E27FC236}">
                <a16:creationId xmlns:a16="http://schemas.microsoft.com/office/drawing/2014/main" id="{42A9BFD9-B79F-EC45-1B82-B15A70A8C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24" y="4500829"/>
            <a:ext cx="1039355" cy="1399278"/>
          </a:xfrm>
          <a:prstGeom prst="rect">
            <a:avLst/>
          </a:prstGeom>
        </p:spPr>
      </p:pic>
      <p:pic>
        <p:nvPicPr>
          <p:cNvPr id="11" name="Picture 10" descr="A green recycle symbol with white text&#10;&#10;Description automatically generated">
            <a:extLst>
              <a:ext uri="{FF2B5EF4-FFF2-40B4-BE49-F238E27FC236}">
                <a16:creationId xmlns:a16="http://schemas.microsoft.com/office/drawing/2014/main" id="{4BB13A0B-931D-7FC3-335F-12144ED92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36" y="4525257"/>
            <a:ext cx="2685689" cy="13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8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6EB2-3159-1CDC-53E7-82FF2478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we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5A74-DDB5-AE8E-8128-E60B1DB53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Pick-up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Sorting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Data Destruction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Dismantling</a:t>
            </a:r>
          </a:p>
        </p:txBody>
      </p:sp>
      <p:pic>
        <p:nvPicPr>
          <p:cNvPr id="8" name="Picture 7" descr="A close-up of a data wiping certificate&#10;&#10;Description automatically generated">
            <a:extLst>
              <a:ext uri="{FF2B5EF4-FFF2-40B4-BE49-F238E27FC236}">
                <a16:creationId xmlns:a16="http://schemas.microsoft.com/office/drawing/2014/main" id="{3AF67487-B738-2041-73CF-693611EA6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97" y="1308494"/>
            <a:ext cx="2940808" cy="3805752"/>
          </a:xfrm>
          <a:prstGeom prst="rect">
            <a:avLst/>
          </a:prstGeom>
        </p:spPr>
      </p:pic>
      <p:pic>
        <p:nvPicPr>
          <p:cNvPr id="10" name="Picture 9" descr="A person using a machine&#10;&#10;Description automatically generated">
            <a:extLst>
              <a:ext uri="{FF2B5EF4-FFF2-40B4-BE49-F238E27FC236}">
                <a16:creationId xmlns:a16="http://schemas.microsoft.com/office/drawing/2014/main" id="{FC30E51A-CBEA-11E5-83A8-CA7426A7E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9672" y="1783427"/>
            <a:ext cx="3799464" cy="28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3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AC8-6859-1CFB-B22A-601889FF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36" y="266702"/>
            <a:ext cx="10427840" cy="1086056"/>
          </a:xfrm>
        </p:spPr>
        <p:txBody>
          <a:bodyPr/>
          <a:lstStyle/>
          <a:p>
            <a:pPr algn="ctr"/>
            <a:r>
              <a:rPr lang="en-US" dirty="0"/>
              <a:t>SEM Flowing Chart</a:t>
            </a:r>
          </a:p>
        </p:txBody>
      </p:sp>
      <p:pic>
        <p:nvPicPr>
          <p:cNvPr id="6" name="Content Placeholder 5" descr="A diagram of a company's flowchart&#10;&#10;Description automatically generated">
            <a:extLst>
              <a:ext uri="{FF2B5EF4-FFF2-40B4-BE49-F238E27FC236}">
                <a16:creationId xmlns:a16="http://schemas.microsoft.com/office/drawing/2014/main" id="{98090232-D97A-CDD1-5A20-1704DC961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1510293"/>
            <a:ext cx="6650182" cy="4560307"/>
          </a:xfrm>
        </p:spPr>
      </p:pic>
    </p:spTree>
    <p:extLst>
      <p:ext uri="{BB962C8B-B14F-4D97-AF65-F5344CB8AC3E}">
        <p14:creationId xmlns:p14="http://schemas.microsoft.com/office/powerpoint/2010/main" val="342993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AC8-6859-1CFB-B22A-601889FF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Destruction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F3AA-082A-05C1-19D7-C8CFC4740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Privacy is our priority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All assets regardless of type MUST have all identifying stickers, labels, asset tags, business cards, documentation and any other markings that relate to the original owner removed from the equipment</a:t>
            </a:r>
          </a:p>
          <a:p>
            <a:pPr marL="274320" lvl="2" indent="0">
              <a:spcBef>
                <a:spcPts val="0"/>
              </a:spcBef>
              <a:buNone/>
            </a:pPr>
            <a:r>
              <a:rPr lang="en-US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274320" lvl="2" indent="0">
              <a:spcBef>
                <a:spcPts val="0"/>
              </a:spcBef>
              <a:buNone/>
            </a:pPr>
            <a:r>
              <a:rPr lang="en-US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Hard drives are tested and wiped using Active@ KillDisk Pro.</a:t>
            </a:r>
            <a:endParaRPr lang="en-US" b="1" dirty="0">
              <a:effectLst/>
              <a:ea typeface="SimSun" panose="02010600030101010101" pitchFamily="2" charset="-122"/>
            </a:endParaRPr>
          </a:p>
          <a:p>
            <a:pPr marL="1657350" marR="0" lvl="3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This method is used by the Department of Defense,  # 5220-22.M and meets the requirements of NIST 800-88 guidelines. </a:t>
            </a:r>
            <a:endParaRPr lang="en-US" sz="1800" b="1" dirty="0">
              <a:effectLst/>
              <a:ea typeface="SimSun" panose="02010600030101010101" pitchFamily="2" charset="-122"/>
            </a:endParaRPr>
          </a:p>
          <a:p>
            <a:pPr marL="1657350" marR="0" lvl="3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method is a three-pass wipe using random characters, complements of characters, and random data streams.</a:t>
            </a:r>
            <a:endParaRPr lang="en-US" sz="1800" b="1" dirty="0">
              <a:effectLst/>
              <a:ea typeface="SimSun" panose="02010600030101010101" pitchFamily="2" charset="-12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effectLst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6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AC8-6859-1CFB-B22A-601889FF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8" y="262523"/>
            <a:ext cx="10427840" cy="1086056"/>
          </a:xfrm>
        </p:spPr>
        <p:txBody>
          <a:bodyPr/>
          <a:lstStyle/>
          <a:p>
            <a:r>
              <a:rPr lang="en-US" dirty="0"/>
              <a:t>Data Destruction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F3AA-082A-05C1-19D7-C8CFC4740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8" y="1615896"/>
            <a:ext cx="10427841" cy="39032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All employees involved in data destruction shall receive training upon hire and annual refresher training.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ea typeface="Calibri" panose="020F0502020204030204" pitchFamily="34" charset="0"/>
              </a:rPr>
              <a:t>SEM validates data destruction methods and security controls used through</a:t>
            </a:r>
            <a:r>
              <a:rPr lang="en-US" sz="1800" spc="-90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</a:rPr>
              <a:t>independent</a:t>
            </a:r>
            <a:r>
              <a:rPr lang="en-US" sz="1800" spc="-5" dirty="0">
                <a:effectLst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</a:rPr>
              <a:t>verification.</a:t>
            </a:r>
            <a:endParaRPr lang="en-US" sz="2000" dirty="0">
              <a:effectLst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A close-up of a document">
            <a:extLst>
              <a:ext uri="{FF2B5EF4-FFF2-40B4-BE49-F238E27FC236}">
                <a16:creationId xmlns:a16="http://schemas.microsoft.com/office/drawing/2014/main" id="{DA652358-25E6-EC4D-368A-89FCA70FE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27" y="3001818"/>
            <a:ext cx="5689356" cy="29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8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5275-A74F-2B48-00FF-184CBB0F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48" y="534784"/>
            <a:ext cx="10427840" cy="1086056"/>
          </a:xfrm>
        </p:spPr>
        <p:txBody>
          <a:bodyPr/>
          <a:lstStyle/>
          <a:p>
            <a:r>
              <a:rPr lang="en-US" altLang="zh-CN" dirty="0"/>
              <a:t>Certificates</a:t>
            </a:r>
            <a:endParaRPr lang="en-US" dirty="0"/>
          </a:p>
        </p:txBody>
      </p:sp>
      <p:pic>
        <p:nvPicPr>
          <p:cNvPr id="19" name="Content Placeholder 18" descr="A certificate with a logo and text&#10;&#10;Description automatically generated">
            <a:extLst>
              <a:ext uri="{FF2B5EF4-FFF2-40B4-BE49-F238E27FC236}">
                <a16:creationId xmlns:a16="http://schemas.microsoft.com/office/drawing/2014/main" id="{D632C41F-E48D-7046-819E-9B951F470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5" y="2305398"/>
            <a:ext cx="3208167" cy="2479039"/>
          </a:xfrm>
        </p:spPr>
      </p:pic>
      <p:pic>
        <p:nvPicPr>
          <p:cNvPr id="21" name="Picture 20" descr="A close-up of a certificate&#10;&#10;Description automatically generated">
            <a:extLst>
              <a:ext uri="{FF2B5EF4-FFF2-40B4-BE49-F238E27FC236}">
                <a16:creationId xmlns:a16="http://schemas.microsoft.com/office/drawing/2014/main" id="{19B4C799-FFE8-83CD-E378-8B6B6C51F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20" y="3493655"/>
            <a:ext cx="1994845" cy="2581564"/>
          </a:xfrm>
          <a:prstGeom prst="rect">
            <a:avLst/>
          </a:prstGeom>
        </p:spPr>
      </p:pic>
      <p:pic>
        <p:nvPicPr>
          <p:cNvPr id="23" name="Picture 22" descr="A close-up of a certificate&#10;&#10;Description automatically generated">
            <a:extLst>
              <a:ext uri="{FF2B5EF4-FFF2-40B4-BE49-F238E27FC236}">
                <a16:creationId xmlns:a16="http://schemas.microsoft.com/office/drawing/2014/main" id="{920C5BFC-6205-3DE5-C2D3-513BD7A8A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20" y="600060"/>
            <a:ext cx="1994845" cy="2581564"/>
          </a:xfrm>
          <a:prstGeom prst="rect">
            <a:avLst/>
          </a:prstGeom>
        </p:spPr>
      </p:pic>
      <p:pic>
        <p:nvPicPr>
          <p:cNvPr id="25" name="Picture 24" descr="A close-up of a certificate&#10;&#10;Description automatically generated">
            <a:extLst>
              <a:ext uri="{FF2B5EF4-FFF2-40B4-BE49-F238E27FC236}">
                <a16:creationId xmlns:a16="http://schemas.microsoft.com/office/drawing/2014/main" id="{CEC73560-8DB1-BF5C-A79C-E049F0C82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63" y="600060"/>
            <a:ext cx="1994845" cy="2581564"/>
          </a:xfrm>
          <a:prstGeom prst="rect">
            <a:avLst/>
          </a:prstGeom>
        </p:spPr>
      </p:pic>
      <p:pic>
        <p:nvPicPr>
          <p:cNvPr id="27" name="Picture 26" descr="A close-up of a certificate&#10;&#10;Description automatically generated">
            <a:extLst>
              <a:ext uri="{FF2B5EF4-FFF2-40B4-BE49-F238E27FC236}">
                <a16:creationId xmlns:a16="http://schemas.microsoft.com/office/drawing/2014/main" id="{95C787CC-E55D-06C9-A7EA-0C56F582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63" y="3493655"/>
            <a:ext cx="1994845" cy="25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C14D23-C99D-7F92-EF0D-56D62BE2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225" y="4941229"/>
            <a:ext cx="3877516" cy="46753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https://www.sem-recycling.com/</a:t>
            </a: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575D2E54-6EB8-2A39-6477-206DD047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81" y="2465633"/>
            <a:ext cx="2092203" cy="2092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E84EA-1482-E8AF-5F95-3455AD833291}"/>
              </a:ext>
            </a:extLst>
          </p:cNvPr>
          <p:cNvSpPr txBox="1"/>
          <p:nvPr/>
        </p:nvSpPr>
        <p:spPr>
          <a:xfrm>
            <a:off x="1571269" y="1246669"/>
            <a:ext cx="8695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Service   Secure   Recycle</a:t>
            </a:r>
          </a:p>
        </p:txBody>
      </p:sp>
    </p:spTree>
    <p:extLst>
      <p:ext uri="{BB962C8B-B14F-4D97-AF65-F5344CB8AC3E}">
        <p14:creationId xmlns:p14="http://schemas.microsoft.com/office/powerpoint/2010/main" val="3839746699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RegularSeed_2SEEDS">
      <a:dk1>
        <a:srgbClr val="000000"/>
      </a:dk1>
      <a:lt1>
        <a:srgbClr val="FFFFFF"/>
      </a:lt1>
      <a:dk2>
        <a:srgbClr val="1C2431"/>
      </a:dk2>
      <a:lt2>
        <a:srgbClr val="F1F0F3"/>
      </a:lt2>
      <a:accent1>
        <a:srgbClr val="93AA1F"/>
      </a:accent1>
      <a:accent2>
        <a:srgbClr val="BF9B30"/>
      </a:accent2>
      <a:accent3>
        <a:srgbClr val="65B32D"/>
      </a:accent3>
      <a:accent4>
        <a:srgbClr val="2588C7"/>
      </a:accent4>
      <a:accent5>
        <a:srgbClr val="3756D9"/>
      </a:accent5>
      <a:accent6>
        <a:srgbClr val="5432CB"/>
      </a:accent6>
      <a:hlink>
        <a:srgbClr val="553FBF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202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Georgia Pro Light</vt:lpstr>
      <vt:lpstr>Wingdings</vt:lpstr>
      <vt:lpstr>VaultVTI</vt:lpstr>
      <vt:lpstr>Secure EWaste Management</vt:lpstr>
      <vt:lpstr>Who Is SEM?</vt:lpstr>
      <vt:lpstr>Service we Provide</vt:lpstr>
      <vt:lpstr>SEM Flowing Chart</vt:lpstr>
      <vt:lpstr>Data Destruction Procedure</vt:lpstr>
      <vt:lpstr>Data Destruction Procedure</vt:lpstr>
      <vt:lpstr>Certificates</vt:lpstr>
      <vt:lpstr>https://www.sem-recycling.com/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EWaste Management</dc:title>
  <dc:creator>Sophia Lu</dc:creator>
  <cp:lastModifiedBy>Sophia Lu</cp:lastModifiedBy>
  <cp:revision>2</cp:revision>
  <dcterms:created xsi:type="dcterms:W3CDTF">2023-08-08T16:11:42Z</dcterms:created>
  <dcterms:modified xsi:type="dcterms:W3CDTF">2023-08-08T18:08:20Z</dcterms:modified>
</cp:coreProperties>
</file>